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4" r:id="rId4"/>
    <p:sldId id="295" r:id="rId5"/>
    <p:sldId id="260" r:id="rId6"/>
    <p:sldId id="259" r:id="rId7"/>
    <p:sldId id="29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5" r:id="rId16"/>
    <p:sldId id="286" r:id="rId17"/>
    <p:sldId id="271" r:id="rId18"/>
    <p:sldId id="272" r:id="rId19"/>
    <p:sldId id="274" r:id="rId20"/>
    <p:sldId id="276" r:id="rId21"/>
    <p:sldId id="277" r:id="rId22"/>
    <p:sldId id="278" r:id="rId23"/>
    <p:sldId id="296" r:id="rId24"/>
  </p:sldIdLst>
  <p:sldSz cx="9144000" cy="5143500" type="screen16x9"/>
  <p:notesSz cx="6858000" cy="9144000"/>
  <p:custDataLst>
    <p:tags r:id="rId2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92">
          <p15:clr>
            <a:srgbClr val="A4A3A4"/>
          </p15:clr>
        </p15:guide>
        <p15:guide id="2" pos="292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Tbvn4HNtiCWSyGJYXBOvNuJ0TJ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 Banholzer" initials="" lastIdx="1" clrIdx="0"/>
  <p:cmAuthor id="1" name="Pasquier-Eichenberger Isabelle PARL" initials="PEIP" lastIdx="4" clrIdx="1">
    <p:extLst>
      <p:ext uri="{19B8F6BF-5375-455C-9EA6-DF929625EA0E}">
        <p15:presenceInfo xmlns:p15="http://schemas.microsoft.com/office/powerpoint/2012/main" userId="S::i.pasquier@parl.ch::256f61e7-e9cc-4f7a-b358-cf9d584669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CB69"/>
    <a:srgbClr val="D7EAC4"/>
    <a:srgbClr val="82AC54"/>
    <a:srgbClr val="F0E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2"/>
    <p:restoredTop sz="90553" autoAdjust="0"/>
  </p:normalViewPr>
  <p:slideViewPr>
    <p:cSldViewPr snapToGrid="0">
      <p:cViewPr>
        <p:scale>
          <a:sx n="76" d="100"/>
          <a:sy n="76" d="100"/>
        </p:scale>
        <p:origin x="24" y="36"/>
      </p:cViewPr>
      <p:guideLst>
        <p:guide orient="horz" pos="892"/>
        <p:guide pos="29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lang="fr-CH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L’Office fédéral de l’énergie (OFEN) estime que jusqu’en 2035, environ 25 milliards de kilowattheures (kWh) d’électricité solaire pourront être produits sur les bâtiments, dont 30 % en hiver.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C’est plus que ce que les centrales nucléaires ont produit en 2023 (23,3 milliards de kWh). 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Toutes technologies de production d’électricité renouvelable confondues, la production d’électricité sur les bâtiments présente le plus grand potentiel de développement. </a:t>
            </a:r>
            <a:endParaRPr dirty="0"/>
          </a:p>
        </p:txBody>
      </p:sp>
      <p:sp>
        <p:nvSpPr>
          <p:cNvPr id="163" name="Google Shape;1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183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383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8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846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H" dirty="0"/>
          </a:p>
        </p:txBody>
      </p:sp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4"/>
          <p:cNvSpPr txBox="1">
            <a:spLocks noGrp="1"/>
          </p:cNvSpPr>
          <p:nvPr>
            <p:ph type="body" idx="1"/>
          </p:nvPr>
        </p:nvSpPr>
        <p:spPr>
          <a:xfrm>
            <a:off x="457200" y="1100666"/>
            <a:ext cx="8229600" cy="359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ubTitle" idx="2"/>
          </p:nvPr>
        </p:nvSpPr>
        <p:spPr>
          <a:xfrm>
            <a:off x="3352800" y="4493718"/>
            <a:ext cx="5334000" cy="54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34" descr="ses_web_logo.pn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929" y="3880031"/>
            <a:ext cx="2737186" cy="104169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4"/>
          <p:cNvSpPr txBox="1">
            <a:spLocks noGrp="1"/>
          </p:cNvSpPr>
          <p:nvPr>
            <p:ph type="title"/>
          </p:nvPr>
        </p:nvSpPr>
        <p:spPr>
          <a:xfrm>
            <a:off x="457200" y="356491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4400"/>
              <a:buFont typeface="Arial"/>
              <a:buNone/>
              <a:defRPr sz="4400">
                <a:solidFill>
                  <a:srgbClr val="ED2E3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5"/>
          <p:cNvSpPr txBox="1"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5"/>
          <p:cNvSpPr txBox="1">
            <a:spLocks noGrp="1"/>
          </p:cNvSpPr>
          <p:nvPr>
            <p:ph type="body" idx="1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5"/>
          <p:cNvSpPr txBox="1">
            <a:spLocks noGrp="1"/>
          </p:cNvSpPr>
          <p:nvPr>
            <p:ph type="dt" idx="10"/>
          </p:nvPr>
        </p:nvSpPr>
        <p:spPr>
          <a:xfrm>
            <a:off x="7121407" y="4842519"/>
            <a:ext cx="6961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sldNum" idx="12"/>
          </p:nvPr>
        </p:nvSpPr>
        <p:spPr>
          <a:xfrm>
            <a:off x="7911630" y="4842519"/>
            <a:ext cx="7751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>
            <a:spLocks noGrp="1"/>
          </p:cNvSpPr>
          <p:nvPr>
            <p:ph type="dt" idx="10"/>
          </p:nvPr>
        </p:nvSpPr>
        <p:spPr>
          <a:xfrm>
            <a:off x="7121407" y="4842519"/>
            <a:ext cx="6961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sldNum" idx="12"/>
          </p:nvPr>
        </p:nvSpPr>
        <p:spPr>
          <a:xfrm>
            <a:off x="7911630" y="4842519"/>
            <a:ext cx="7751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1"/>
          </p:nvPr>
        </p:nvSpPr>
        <p:spPr>
          <a:xfrm>
            <a:off x="457200" y="1100666"/>
            <a:ext cx="8229600" cy="359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7042387" y="4842519"/>
            <a:ext cx="77516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384781" y="4842519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7911630" y="4842519"/>
            <a:ext cx="7751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mit Untertitel und Bild">
  <p:cSld name="Titel mit Untertitel und Bild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7121407" y="4842519"/>
            <a:ext cx="6961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sldNum" idx="12"/>
          </p:nvPr>
        </p:nvSpPr>
        <p:spPr>
          <a:xfrm>
            <a:off x="7911630" y="4842519"/>
            <a:ext cx="7751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body" idx="1"/>
          </p:nvPr>
        </p:nvSpPr>
        <p:spPr>
          <a:xfrm>
            <a:off x="457200" y="955660"/>
            <a:ext cx="8229600" cy="57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None/>
              <a:defRPr b="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384781" y="4842519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41"/>
          <p:cNvSpPr>
            <a:spLocks noGrp="1"/>
          </p:cNvSpPr>
          <p:nvPr>
            <p:ph type="pic" idx="2"/>
          </p:nvPr>
        </p:nvSpPr>
        <p:spPr>
          <a:xfrm>
            <a:off x="457200" y="1624013"/>
            <a:ext cx="8229600" cy="29797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überschrift">
  <p:cSld name="Abschnittsüberschrif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457200" y="3305176"/>
            <a:ext cx="8037513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dt" idx="10"/>
          </p:nvPr>
        </p:nvSpPr>
        <p:spPr>
          <a:xfrm>
            <a:off x="7121407" y="4842519"/>
            <a:ext cx="6961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sldNum" idx="12"/>
          </p:nvPr>
        </p:nvSpPr>
        <p:spPr>
          <a:xfrm>
            <a:off x="7911630" y="4842519"/>
            <a:ext cx="7751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3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2" name="Google Shape;62;p43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3" name="Google Shape;63;p43"/>
          <p:cNvSpPr txBox="1">
            <a:spLocks noGrp="1"/>
          </p:cNvSpPr>
          <p:nvPr>
            <p:ph type="dt" idx="10"/>
          </p:nvPr>
        </p:nvSpPr>
        <p:spPr>
          <a:xfrm>
            <a:off x="7121407" y="4842519"/>
            <a:ext cx="6961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sldNum" idx="12"/>
          </p:nvPr>
        </p:nvSpPr>
        <p:spPr>
          <a:xfrm>
            <a:off x="7911630" y="4842519"/>
            <a:ext cx="7751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83561E4-E6B2-7E64-45D8-04CE70AAA7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53702576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think-cell Folie" r:id="rId13" imgW="7772400" imgH="10058400" progId="TCLayout.ActiveDocument.1">
                  <p:embed/>
                </p:oleObj>
              </mc:Choice>
              <mc:Fallback>
                <p:oleObj name="think-cell Folie" r:id="rId13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ED2E3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457200" y="1100666"/>
            <a:ext cx="8229600" cy="3593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7121407" y="4842519"/>
            <a:ext cx="696149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sldNum" idx="12"/>
          </p:nvPr>
        </p:nvSpPr>
        <p:spPr>
          <a:xfrm>
            <a:off x="7911630" y="4842519"/>
            <a:ext cx="77517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emf"/><Relationship Id="rId11" Type="http://schemas.microsoft.com/office/2007/relationships/hdphoto" Target="../media/hdphoto7.wdp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8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12.xml"/><Relationship Id="rId9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0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3.xml"/><Relationship Id="rId9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3.emf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4.xml"/><Relationship Id="rId9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6.png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6.xml"/><Relationship Id="rId9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8.jpe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7.xml"/><Relationship Id="rId9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2.png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20.bin"/><Relationship Id="rId4" Type="http://schemas.openxmlformats.org/officeDocument/2006/relationships/notesSlide" Target="../notesSlides/notesSlide19.xml"/><Relationship Id="rId9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.pn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21.bin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5.png"/><Relationship Id="rId12" Type="http://schemas.microsoft.com/office/2007/relationships/hdphoto" Target="../media/hdphoto14.wdp"/><Relationship Id="rId17" Type="http://schemas.openxmlformats.org/officeDocument/2006/relationships/image" Target="../media/image53.png"/><Relationship Id="rId2" Type="http://schemas.openxmlformats.org/officeDocument/2006/relationships/tags" Target="../tags/tag23.xml"/><Relationship Id="rId16" Type="http://schemas.openxmlformats.org/officeDocument/2006/relationships/image" Target="../media/image52.png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4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51.pn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47.png"/><Relationship Id="rId1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11" Type="http://schemas.openxmlformats.org/officeDocument/2006/relationships/image" Target="../media/image10.jpeg"/><Relationship Id="rId5" Type="http://schemas.openxmlformats.org/officeDocument/2006/relationships/oleObject" Target="../embeddings/oleObject4.bin"/><Relationship Id="rId10" Type="http://schemas.microsoft.com/office/2007/relationships/hdphoto" Target="../media/hdphoto2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5.xml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9.jpeg"/><Relationship Id="rId4" Type="http://schemas.openxmlformats.org/officeDocument/2006/relationships/notesSlide" Target="../notesSlides/notesSlide8.xml"/><Relationship Id="rId9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9.xml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26F9610-78C2-9F13-B258-9995396B792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032203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Google Shape;72;p1"/>
          <p:cNvSpPr txBox="1">
            <a:spLocks noGrp="1"/>
          </p:cNvSpPr>
          <p:nvPr>
            <p:ph type="title"/>
          </p:nvPr>
        </p:nvSpPr>
        <p:spPr>
          <a:xfrm>
            <a:off x="345106" y="322352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ED2E38"/>
              </a:buClr>
              <a:buSzPts val="4400"/>
              <a:buFont typeface="Arial"/>
              <a:buNone/>
            </a:pPr>
            <a:r>
              <a:rPr lang="fr-CH" sz="4400" dirty="0">
                <a:solidFill>
                  <a:srgbClr val="82AC54"/>
                </a:solidFill>
              </a:rPr>
              <a:t>LOI SUR L‘ÉLECTRICITÉ</a:t>
            </a:r>
            <a:br>
              <a:rPr lang="fr-CH" sz="3600" dirty="0">
                <a:solidFill>
                  <a:srgbClr val="82AC54"/>
                </a:solidFill>
              </a:rPr>
            </a:br>
            <a:r>
              <a:rPr lang="fr-CH" sz="3600" dirty="0">
                <a:solidFill>
                  <a:srgbClr val="82AC54"/>
                </a:solidFill>
              </a:rPr>
              <a:t>Contexte, contenu &amp; arguments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F0B3210-C771-5A7F-49DF-2B5F7B082627}"/>
              </a:ext>
            </a:extLst>
          </p:cNvPr>
          <p:cNvSpPr txBox="1"/>
          <p:nvPr/>
        </p:nvSpPr>
        <p:spPr>
          <a:xfrm>
            <a:off x="345106" y="3299912"/>
            <a:ext cx="3079689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sz="1800" dirty="0">
                <a:latin typeface="Akkurat Std" panose="020B0504020101020102" pitchFamily="34" charset="77"/>
                <a:cs typeface="Akkurat Std" panose="020B0504020101020102" pitchFamily="34" charset="77"/>
              </a:rPr>
              <a:t>Isabelle Pasquier-Eichenberger</a:t>
            </a:r>
          </a:p>
          <a:p>
            <a:pPr>
              <a:lnSpc>
                <a:spcPct val="150000"/>
              </a:lnSpc>
            </a:pPr>
            <a:r>
              <a:rPr lang="fr-CH" sz="1800" dirty="0">
                <a:latin typeface="Akkurat Std" panose="020B0504020101020102" pitchFamily="34" charset="77"/>
                <a:cs typeface="Akkurat Std" panose="020B0504020101020102" pitchFamily="34" charset="77"/>
              </a:rPr>
              <a:t>Webinaire ATE</a:t>
            </a:r>
          </a:p>
          <a:p>
            <a:pPr>
              <a:lnSpc>
                <a:spcPct val="150000"/>
              </a:lnSpc>
            </a:pPr>
            <a:r>
              <a:rPr lang="fr-CH" sz="1800" dirty="0">
                <a:latin typeface="Akkurat Std" panose="020B0504020101020102" pitchFamily="34" charset="77"/>
                <a:cs typeface="Akkurat Std" panose="020B0504020101020102" pitchFamily="34" charset="77"/>
              </a:rPr>
              <a:t>30 avril 2024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CEFAE99-25F2-1ECC-4D5D-FAEB908F1F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676" y="2419784"/>
            <a:ext cx="2714324" cy="27237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F775929-7652-58C8-E412-DBF938197DE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8892333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272269" y="294914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700"/>
              <a:buFont typeface="Arial"/>
              <a:buNone/>
            </a:pPr>
            <a:r>
              <a:rPr lang="de-DE" sz="2700" dirty="0">
                <a:solidFill>
                  <a:srgbClr val="82AC54"/>
                </a:solidFill>
              </a:rPr>
              <a:t>CETTE LOI MET LE CAP SUR LE FUTUR</a:t>
            </a:r>
            <a:endParaRPr dirty="0">
              <a:solidFill>
                <a:srgbClr val="82AC54"/>
              </a:solidFill>
            </a:endParaRPr>
          </a:p>
        </p:txBody>
      </p:sp>
      <p:sp>
        <p:nvSpPr>
          <p:cNvPr id="132" name="Google Shape;132;p8"/>
          <p:cNvSpPr txBox="1"/>
          <p:nvPr/>
        </p:nvSpPr>
        <p:spPr>
          <a:xfrm>
            <a:off x="461094" y="1141770"/>
            <a:ext cx="3813020" cy="387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500"/>
            </a:pPr>
            <a:r>
              <a:rPr lang="fr-CH" sz="1800" dirty="0">
                <a:solidFill>
                  <a:schemeClr val="dk1"/>
                </a:solidFill>
              </a:rPr>
              <a:t>Elle permet de :</a:t>
            </a:r>
            <a:endParaRPr lang="fr-CH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67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Produire de l‘électricité en accord avec la nature</a:t>
            </a:r>
            <a:endParaRPr lang="fr-CH" sz="1800" dirty="0"/>
          </a:p>
          <a:p>
            <a:pPr marL="257175" marR="0" lvl="0" indent="-257175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Sortir des énergies fossiles et nucléaires</a:t>
            </a:r>
          </a:p>
          <a:p>
            <a:pPr marL="257175" marR="0" lvl="0" indent="-257175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Accélérer la transition énergétique</a:t>
            </a:r>
          </a:p>
          <a:p>
            <a:pPr marL="257175" marR="0" lvl="0" indent="-257175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sz="1800" dirty="0">
                <a:solidFill>
                  <a:schemeClr val="dk1"/>
                </a:solidFill>
              </a:rPr>
              <a:t>Développer l’énergie solaire</a:t>
            </a:r>
            <a:endParaRPr lang="fr-CH" sz="1800" dirty="0"/>
          </a:p>
          <a:p>
            <a:pPr marL="257175" marR="0" lvl="0" indent="-257175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Réduire le gaspillage d‘énergie</a:t>
            </a:r>
            <a:endParaRPr lang="fr-CH" sz="1800" dirty="0"/>
          </a:p>
          <a:p>
            <a:pPr marL="257175" marR="0" lvl="0" indent="-257175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Assurer des prix de l’énergie stables et abordables</a:t>
            </a:r>
            <a:endParaRPr lang="fr-CH" sz="1800" dirty="0"/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7412" y="940741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3322" y="2486753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8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8718" y="3019187"/>
            <a:ext cx="1800000" cy="18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AFC5B29-FB45-7F44-245E-AC1C80BEEF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A56872E-C45F-BC07-AFA7-B4C2420A16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99864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3600"/>
              <a:buFont typeface="Arial"/>
              <a:buNone/>
            </a:pPr>
            <a:r>
              <a:rPr lang="de-DE" sz="4800" dirty="0">
                <a:solidFill>
                  <a:srgbClr val="82AC54"/>
                </a:solidFill>
              </a:rPr>
              <a:t>LA LOI EN DÉTAIL </a:t>
            </a:r>
            <a:endParaRPr sz="4800" dirty="0">
              <a:solidFill>
                <a:srgbClr val="82AC54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4EA92399-1C03-4F62-BDCF-F2F3A226B8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894" y="1436575"/>
            <a:ext cx="7434210" cy="2873447"/>
          </a:xfrm>
          <a:prstGeom prst="rect">
            <a:avLst/>
          </a:prstGeom>
        </p:spPr>
      </p:pic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067F313-CEC7-EF49-3EDD-B53A641BE80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488734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think-cell Folie" r:id="rId6" imgW="7772400" imgH="10058400" progId="TCLayout.ActiveDocument.1">
                  <p:embed/>
                </p:oleObj>
              </mc:Choice>
              <mc:Fallback>
                <p:oleObj name="think-cell Folie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" name="Google Shape;148;p10"/>
          <p:cNvSpPr txBox="1">
            <a:spLocks noGrp="1"/>
          </p:cNvSpPr>
          <p:nvPr>
            <p:ph type="title"/>
          </p:nvPr>
        </p:nvSpPr>
        <p:spPr>
          <a:xfrm>
            <a:off x="550258" y="205979"/>
            <a:ext cx="8136542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82AC54"/>
                </a:solidFill>
              </a:rPr>
              <a:t>LA LOI SUR L‘ÉLECTRICITÉ</a:t>
            </a:r>
            <a:endParaRPr sz="2400" dirty="0">
              <a:solidFill>
                <a:srgbClr val="82AC54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43AD14-B977-8314-2D5C-D16708BFBD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6E10E2D-53C0-488D-B199-A94E731BDEF7}"/>
              </a:ext>
            </a:extLst>
          </p:cNvPr>
          <p:cNvSpPr/>
          <p:nvPr/>
        </p:nvSpPr>
        <p:spPr>
          <a:xfrm>
            <a:off x="2516699" y="2759979"/>
            <a:ext cx="1551962" cy="273524"/>
          </a:xfrm>
          <a:prstGeom prst="rect">
            <a:avLst/>
          </a:prstGeom>
          <a:solidFill>
            <a:schemeClr val="accent3">
              <a:lumMod val="50000"/>
              <a:alpha val="50000"/>
            </a:schemeClr>
          </a:solidFill>
          <a:ln>
            <a:solidFill>
              <a:srgbClr val="82AC5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8AD922E-4B83-4B57-A35E-BCBCA131EBC1}"/>
              </a:ext>
            </a:extLst>
          </p:cNvPr>
          <p:cNvSpPr/>
          <p:nvPr/>
        </p:nvSpPr>
        <p:spPr>
          <a:xfrm>
            <a:off x="550258" y="3033503"/>
            <a:ext cx="3820406" cy="273526"/>
          </a:xfrm>
          <a:prstGeom prst="rect">
            <a:avLst/>
          </a:prstGeom>
          <a:solidFill>
            <a:srgbClr val="9ACB6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C92CE40-D6E1-4D06-84BF-687E32A7CFC8}"/>
              </a:ext>
            </a:extLst>
          </p:cNvPr>
          <p:cNvSpPr/>
          <p:nvPr/>
        </p:nvSpPr>
        <p:spPr>
          <a:xfrm>
            <a:off x="4857227" y="2759977"/>
            <a:ext cx="384494" cy="273525"/>
          </a:xfrm>
          <a:prstGeom prst="rect">
            <a:avLst/>
          </a:prstGeom>
          <a:solidFill>
            <a:srgbClr val="9ACB69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0;p7">
            <a:extLst>
              <a:ext uri="{FF2B5EF4-FFF2-40B4-BE49-F238E27FC236}">
                <a16:creationId xmlns:a16="http://schemas.microsoft.com/office/drawing/2014/main" id="{92AD3C20-9AC7-40FF-AEF3-375CE80B41B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09" y="1589426"/>
            <a:ext cx="6539219" cy="33480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F4C0E79-B95E-9439-07A7-47E3D6F04D7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677522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think-cell Folie" r:id="rId6" imgW="7772400" imgH="10058400" progId="TCLayout.ActiveDocument.1">
                  <p:embed/>
                </p:oleObj>
              </mc:Choice>
              <mc:Fallback>
                <p:oleObj name="think-cell Folie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Google Shape;157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82AC54"/>
                </a:solidFill>
              </a:rPr>
              <a:t>UN PLAN AMBITIEUX MAIS FAISABLE</a:t>
            </a:r>
            <a:endParaRPr dirty="0">
              <a:solidFill>
                <a:srgbClr val="82AC54"/>
              </a:solidFill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457200" y="943136"/>
            <a:ext cx="7160004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600" dirty="0">
                <a:solidFill>
                  <a:schemeClr val="dk1"/>
                </a:solidFill>
              </a:rPr>
              <a:t>Produire assez d‘électricité pour décarboner l‘approvisionnement d’ici 2035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H" sz="12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 dirty="0">
                <a:solidFill>
                  <a:schemeClr val="dk1"/>
                </a:solidFill>
              </a:rPr>
              <a:t>Répartition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93C031B-79BF-C55B-F551-CE041BDA6A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D0AFEB16-8343-9F46-D4FE-94CE0013807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62461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B83CB76D-517C-9690-DCF0-142547C9C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340" y="1289390"/>
            <a:ext cx="4895494" cy="3176777"/>
          </a:xfrm>
          <a:prstGeom prst="rect">
            <a:avLst/>
          </a:prstGeom>
        </p:spPr>
      </p:pic>
      <p:sp>
        <p:nvSpPr>
          <p:cNvPr id="166" name="Google Shape;166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82AC54"/>
                </a:solidFill>
              </a:rPr>
              <a:t>SUR LES INFRASTRUCTURES EXISTANTES</a:t>
            </a:r>
            <a:endParaRPr dirty="0">
              <a:solidFill>
                <a:srgbClr val="82AC54"/>
              </a:solidFill>
            </a:endParaRPr>
          </a:p>
        </p:txBody>
      </p:sp>
      <p:sp>
        <p:nvSpPr>
          <p:cNvPr id="167" name="Google Shape;167;p12"/>
          <p:cNvSpPr txBox="1"/>
          <p:nvPr/>
        </p:nvSpPr>
        <p:spPr>
          <a:xfrm>
            <a:off x="5106676" y="1439362"/>
            <a:ext cx="3720984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loi sur l‘électricité mise sur  </a:t>
            </a:r>
            <a:br>
              <a:rPr lang="fr-CH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CH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solaire sur les infrastructures existantes.</a:t>
            </a:r>
            <a:endParaRPr lang="fr-CH" sz="1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H" sz="1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2"/>
          <p:cNvSpPr/>
          <p:nvPr/>
        </p:nvSpPr>
        <p:spPr>
          <a:xfrm>
            <a:off x="1350335" y="2264735"/>
            <a:ext cx="584791" cy="1318438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2"/>
          <p:cNvSpPr txBox="1"/>
          <p:nvPr/>
        </p:nvSpPr>
        <p:spPr>
          <a:xfrm>
            <a:off x="895030" y="1549195"/>
            <a:ext cx="1495400" cy="715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&gt; 80% du </a:t>
            </a:r>
            <a:r>
              <a:rPr lang="de-DE" sz="135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développement</a:t>
            </a:r>
            <a:r>
              <a:rPr lang="de-DE" sz="135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135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prévu</a:t>
            </a:r>
            <a:endParaRPr dirty="0"/>
          </a:p>
        </p:txBody>
      </p:sp>
      <p:sp>
        <p:nvSpPr>
          <p:cNvPr id="170" name="Google Shape;170;p12"/>
          <p:cNvSpPr txBox="1"/>
          <p:nvPr/>
        </p:nvSpPr>
        <p:spPr>
          <a:xfrm>
            <a:off x="5106676" y="2568044"/>
            <a:ext cx="3474966" cy="1938952"/>
          </a:xfrm>
          <a:prstGeom prst="rect">
            <a:avLst/>
          </a:prstGeom>
          <a:solidFill>
            <a:srgbClr val="D7EAC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fr-CH" sz="1500" dirty="0">
                <a:solidFill>
                  <a:schemeClr val="dk1"/>
                </a:solidFill>
              </a:rPr>
              <a:t>Instruments : 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fr-CH" sz="1500" dirty="0">
                <a:solidFill>
                  <a:schemeClr val="dk1"/>
                </a:solidFill>
              </a:rPr>
              <a:t>pour atténuer l</a:t>
            </a:r>
            <a:r>
              <a:rPr lang="fr-CH" sz="1500" dirty="0">
                <a:solidFill>
                  <a:schemeClr val="dk1"/>
                </a:solidFill>
                <a:sym typeface="Arial"/>
              </a:rPr>
              <a:t>es risques financiers </a:t>
            </a:r>
            <a:br>
              <a:rPr lang="fr-CH" sz="1500" dirty="0">
                <a:solidFill>
                  <a:schemeClr val="dk1"/>
                </a:solidFill>
                <a:sym typeface="Arial"/>
              </a:rPr>
            </a:br>
            <a:r>
              <a:rPr lang="fr-CH" sz="1500" dirty="0">
                <a:solidFill>
                  <a:schemeClr val="dk1"/>
                </a:solidFill>
                <a:sym typeface="Arial"/>
              </a:rPr>
              <a:t>avec </a:t>
            </a:r>
            <a:r>
              <a:rPr lang="fr-CH" sz="1500" dirty="0">
                <a:solidFill>
                  <a:schemeClr val="dk1"/>
                </a:solidFill>
              </a:rPr>
              <a:t>la rémunération </a:t>
            </a:r>
            <a:r>
              <a:rPr lang="fr-CH" sz="1500" dirty="0" err="1">
                <a:solidFill>
                  <a:schemeClr val="dk1"/>
                </a:solidFill>
              </a:rPr>
              <a:t>minimale,la</a:t>
            </a:r>
            <a:r>
              <a:rPr lang="fr-CH" sz="1500" dirty="0">
                <a:solidFill>
                  <a:schemeClr val="dk1"/>
                </a:solidFill>
              </a:rPr>
              <a:t> prime de marché et les communautés électriques locales</a:t>
            </a:r>
          </a:p>
          <a:p>
            <a:pPr marL="285750" indent="-285750"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fr-CH" sz="1500" dirty="0"/>
              <a:t>obligation du solaire pour les nouveaux bâtiments &gt; de 300 m2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endParaRPr lang="fr-CH" sz="15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53685CE-14A0-6105-6ACC-35C521514B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/>
          <p:nvPr/>
        </p:nvSpPr>
        <p:spPr>
          <a:xfrm>
            <a:off x="308314" y="1667604"/>
            <a:ext cx="3815126" cy="369291"/>
          </a:xfrm>
          <a:prstGeom prst="rect">
            <a:avLst/>
          </a:prstGeom>
          <a:solidFill>
            <a:srgbClr val="D7EAC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H"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3B158CE3-4AA7-D102-B8AD-7869AE0C5C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5552281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158CE3-4AA7-D102-B8AD-7869AE0C5C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" name="Google Shape;191;p14"/>
          <p:cNvSpPr txBox="1">
            <a:spLocks noGrp="1"/>
          </p:cNvSpPr>
          <p:nvPr>
            <p:ph type="title"/>
          </p:nvPr>
        </p:nvSpPr>
        <p:spPr>
          <a:xfrm>
            <a:off x="268232" y="350894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400"/>
              <a:buFont typeface="Arial"/>
              <a:buNone/>
            </a:pPr>
            <a:r>
              <a:rPr lang="fr-CH" sz="2400" dirty="0">
                <a:solidFill>
                  <a:srgbClr val="82AC54"/>
                </a:solidFill>
              </a:rPr>
              <a:t>PESÉE D’INTÉRÊTS PRODUCTION / PROTECTION</a:t>
            </a:r>
          </a:p>
        </p:txBody>
      </p:sp>
      <p:sp>
        <p:nvSpPr>
          <p:cNvPr id="193" name="Google Shape;193;p14"/>
          <p:cNvSpPr txBox="1"/>
          <p:nvPr/>
        </p:nvSpPr>
        <p:spPr>
          <a:xfrm>
            <a:off x="4445962" y="1559656"/>
            <a:ext cx="4248000" cy="2477561"/>
          </a:xfrm>
          <a:prstGeom prst="rect">
            <a:avLst/>
          </a:prstGeom>
          <a:noFill/>
          <a:ln w="28575" cap="flat" cmpd="sng">
            <a:solidFill>
              <a:srgbClr val="82AC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500" b="1" dirty="0">
                <a:solidFill>
                  <a:schemeClr val="dk1"/>
                </a:solidFill>
                <a:sym typeface="Arial"/>
              </a:rPr>
              <a:t>… mais</a:t>
            </a:r>
            <a:r>
              <a:rPr lang="fr-CH" sz="1500" b="1" dirty="0">
                <a:solidFill>
                  <a:schemeClr val="dk1"/>
                </a:solidFill>
              </a:rPr>
              <a:t> pas de primauté absolue de l‘intérêt de production face à la protection de la nature et du paysage</a:t>
            </a:r>
            <a:endParaRPr lang="fr-CH" sz="1500" b="1" dirty="0">
              <a:solidFill>
                <a:schemeClr val="dk1"/>
              </a:solidFill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H" sz="1500" b="1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500" b="1" dirty="0">
                <a:solidFill>
                  <a:schemeClr val="dk1"/>
                </a:solidFill>
              </a:rPr>
              <a:t>En principe intérêt prépondérant pour</a:t>
            </a:r>
            <a:endParaRPr lang="fr-CH"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fr-CH" sz="1500" dirty="0">
                <a:solidFill>
                  <a:schemeClr val="dk1"/>
                </a:solidFill>
              </a:rPr>
              <a:t>les installations solaires et éoliennes dans les zones appropriées définies par les cantons pour l‘exploitation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fr-CH" sz="1500" dirty="0">
                <a:solidFill>
                  <a:schemeClr val="dk1"/>
                </a:solidFill>
              </a:rPr>
              <a:t>les 16</a:t>
            </a:r>
            <a:r>
              <a:rPr lang="fr-CH" sz="1500" dirty="0">
                <a:solidFill>
                  <a:schemeClr val="dk1"/>
                </a:solidFill>
                <a:sym typeface="Arial"/>
              </a:rPr>
              <a:t> centrales hydroélectrique</a:t>
            </a:r>
            <a:r>
              <a:rPr lang="fr-CH" sz="1500" dirty="0">
                <a:solidFill>
                  <a:schemeClr val="dk1"/>
                </a:solidFill>
              </a:rPr>
              <a:t>s retenues</a:t>
            </a:r>
            <a:endParaRPr lang="fr-CH" dirty="0"/>
          </a:p>
        </p:txBody>
      </p:sp>
      <p:sp>
        <p:nvSpPr>
          <p:cNvPr id="194" name="Google Shape;194;p14"/>
          <p:cNvSpPr/>
          <p:nvPr/>
        </p:nvSpPr>
        <p:spPr>
          <a:xfrm rot="5400000">
            <a:off x="3464769" y="2400381"/>
            <a:ext cx="1631217" cy="316845"/>
          </a:xfrm>
          <a:prstGeom prst="triangle">
            <a:avLst>
              <a:gd name="adj" fmla="val 50000"/>
            </a:avLst>
          </a:prstGeom>
          <a:solidFill>
            <a:srgbClr val="82AC54"/>
          </a:solidFill>
          <a:ln>
            <a:solidFill>
              <a:srgbClr val="82AC5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CH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65E50C-FE17-4DC4-9EFE-FB3383467A7E}"/>
              </a:ext>
            </a:extLst>
          </p:cNvPr>
          <p:cNvSpPr/>
          <p:nvPr/>
        </p:nvSpPr>
        <p:spPr>
          <a:xfrm>
            <a:off x="308314" y="1667604"/>
            <a:ext cx="3806479" cy="1823716"/>
          </a:xfrm>
          <a:prstGeom prst="rect">
            <a:avLst/>
          </a:prstGeom>
          <a:solidFill>
            <a:srgbClr val="D7EAC4"/>
          </a:solidFill>
          <a:ln>
            <a:solidFill>
              <a:srgbClr val="D7EA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441577-F7C4-66F3-5BB2-A1D97103A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8405137-282D-4C74-B0A2-9467A9EE51C3}"/>
              </a:ext>
            </a:extLst>
          </p:cNvPr>
          <p:cNvSpPr txBox="1"/>
          <p:nvPr/>
        </p:nvSpPr>
        <p:spPr>
          <a:xfrm>
            <a:off x="525652" y="1880179"/>
            <a:ext cx="3280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fr-CH" sz="1400" b="1" dirty="0">
                <a:solidFill>
                  <a:schemeClr val="dk1"/>
                </a:solidFill>
                <a:sym typeface="Arial"/>
              </a:rPr>
              <a:t>INTÊRET NATIONAL pour les grandes installation</a:t>
            </a:r>
            <a:r>
              <a:rPr lang="fr-CH" sz="1400" b="1" dirty="0">
                <a:solidFill>
                  <a:schemeClr val="dk1"/>
                </a:solidFill>
              </a:rPr>
              <a:t>s</a:t>
            </a:r>
            <a:endParaRPr lang="fr-CH" sz="1400" b="1" dirty="0">
              <a:solidFill>
                <a:schemeClr val="dk1"/>
              </a:solidFill>
              <a:sym typeface="Arial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chemeClr val="dk1"/>
                </a:solidFill>
                <a:sym typeface="Arial"/>
              </a:rPr>
              <a:t>Équivalent aux autres intérêts nationaux</a:t>
            </a:r>
            <a:endParaRPr lang="fr-CH" dirty="0">
              <a:solidFill>
                <a:schemeClr val="dk1"/>
              </a:solidFill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dk1"/>
                </a:solidFill>
              </a:rPr>
              <a:t>Pesée des intérêts (toujours)</a:t>
            </a:r>
            <a:endParaRPr lang="fr-CH" sz="1400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D7AC0F6-E45A-6AED-32FE-31760F492AD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312278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7AC0F6-E45A-6AED-32FE-31760F492A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" name="Google Shape;199;p1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400"/>
              <a:buFont typeface="Arial"/>
              <a:buNone/>
            </a:pPr>
            <a:r>
              <a:rPr lang="fr-FR" sz="2400" dirty="0">
                <a:solidFill>
                  <a:srgbClr val="82AC54"/>
                </a:solidFill>
              </a:rPr>
              <a:t>LA PROTECTION N‘EST PAS AFFAIBLIE</a:t>
            </a:r>
          </a:p>
        </p:txBody>
      </p:sp>
      <p:sp>
        <p:nvSpPr>
          <p:cNvPr id="200" name="Google Shape;200;p15"/>
          <p:cNvSpPr txBox="1"/>
          <p:nvPr/>
        </p:nvSpPr>
        <p:spPr>
          <a:xfrm>
            <a:off x="550695" y="4172550"/>
            <a:ext cx="8229600" cy="553957"/>
          </a:xfrm>
          <a:prstGeom prst="rect">
            <a:avLst/>
          </a:prstGeom>
          <a:solidFill>
            <a:srgbClr val="92D050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→"/>
            </a:pPr>
            <a:r>
              <a:rPr lang="fr-FR" sz="1500" dirty="0">
                <a:solidFill>
                  <a:schemeClr val="dk1"/>
                </a:solidFill>
              </a:rPr>
              <a:t>Les biotopes restent protégés.</a:t>
            </a:r>
            <a:br>
              <a:rPr lang="fr-FR" sz="1500" dirty="0">
                <a:solidFill>
                  <a:schemeClr val="dk1"/>
                </a:solidFill>
              </a:rPr>
            </a:br>
            <a:r>
              <a:rPr lang="fr-FR" sz="1500" dirty="0">
                <a:solidFill>
                  <a:schemeClr val="dk1"/>
                </a:solidFill>
              </a:rPr>
              <a:t>Les lieux situés hors des zones délimitées seront moins intéressants </a:t>
            </a:r>
            <a:r>
              <a:rPr lang="fr-FR" sz="1500" dirty="0">
                <a:solidFill>
                  <a:schemeClr val="dk1"/>
                </a:solidFill>
                <a:sym typeface="Wingdings" panose="05000000000000000000" pitchFamily="2" charset="2"/>
              </a:rPr>
              <a:t></a:t>
            </a:r>
            <a:r>
              <a:rPr lang="fr-FR" sz="1500" dirty="0">
                <a:solidFill>
                  <a:schemeClr val="dk1"/>
                </a:solidFill>
              </a:rPr>
              <a:t> pression diminue.</a:t>
            </a:r>
          </a:p>
        </p:txBody>
      </p:sp>
      <p:sp>
        <p:nvSpPr>
          <p:cNvPr id="201" name="Google Shape;201;p15"/>
          <p:cNvSpPr/>
          <p:nvPr/>
        </p:nvSpPr>
        <p:spPr>
          <a:xfrm>
            <a:off x="4571997" y="1145834"/>
            <a:ext cx="4494511" cy="321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Zones</a:t>
            </a:r>
            <a:r>
              <a:rPr lang="de-DE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IFP et </a:t>
            </a:r>
            <a:r>
              <a:rPr lang="de-DE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biotopes</a:t>
            </a:r>
            <a:r>
              <a:rPr lang="de-DE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d‘importance</a:t>
            </a:r>
            <a:r>
              <a:rPr lang="de-DE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nationale</a:t>
            </a:r>
            <a:endParaRPr dirty="0"/>
          </a:p>
        </p:txBody>
      </p:sp>
      <p:sp>
        <p:nvSpPr>
          <p:cNvPr id="202" name="Google Shape;202;p15"/>
          <p:cNvSpPr txBox="1"/>
          <p:nvPr/>
        </p:nvSpPr>
        <p:spPr>
          <a:xfrm>
            <a:off x="1" y="4945331"/>
            <a:ext cx="1108363" cy="19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r>
              <a:rPr lang="de-DE" sz="67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d‘image</a:t>
            </a:r>
            <a:r>
              <a:rPr lang="de-DE" sz="6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swisstopo</a:t>
            </a:r>
            <a:endParaRPr dirty="0"/>
          </a:p>
        </p:txBody>
      </p:sp>
      <p:sp>
        <p:nvSpPr>
          <p:cNvPr id="203" name="Google Shape;203;p15"/>
          <p:cNvSpPr txBox="1"/>
          <p:nvPr/>
        </p:nvSpPr>
        <p:spPr>
          <a:xfrm>
            <a:off x="379700" y="936150"/>
            <a:ext cx="4114805" cy="297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Zones </a:t>
            </a:r>
            <a:r>
              <a:rPr lang="fr-FR" sz="1500" b="1" dirty="0">
                <a:solidFill>
                  <a:schemeClr val="dk1"/>
                </a:solidFill>
              </a:rPr>
              <a:t>se prêtant à l’exploitation </a:t>
            </a:r>
            <a:r>
              <a:rPr lang="fr-FR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pour le solaire et l’éolien : </a:t>
            </a:r>
            <a:endParaRPr lang="fr-FR" dirty="0"/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FR" sz="1500" dirty="0">
                <a:solidFill>
                  <a:schemeClr val="dk1"/>
                </a:solidFill>
              </a:rPr>
              <a:t>Définies par les cantons</a:t>
            </a:r>
            <a:r>
              <a:rPr lang="fr-FR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dans leurs </a:t>
            </a:r>
            <a:r>
              <a:rPr lang="fr-FR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plans directeurs </a:t>
            </a:r>
            <a:r>
              <a:rPr lang="fr-FR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tenant compte de la protection du paysage, de la nature et des forêts</a:t>
            </a:r>
            <a:r>
              <a:rPr lang="fr-FR" sz="1500" dirty="0">
                <a:solidFill>
                  <a:schemeClr val="dk1"/>
                </a:solidFill>
              </a:rPr>
              <a:t>. D</a:t>
            </a:r>
            <a:r>
              <a:rPr lang="fr-FR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roit de recours </a:t>
            </a:r>
            <a:r>
              <a:rPr lang="fr-FR" sz="1500" dirty="0">
                <a:solidFill>
                  <a:schemeClr val="dk1"/>
                </a:solidFill>
              </a:rPr>
              <a:t>pour les ONG et communes</a:t>
            </a:r>
            <a:endParaRPr lang="fr-FR" sz="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FR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Biotopes d‘importance nationale</a:t>
            </a:r>
            <a:r>
              <a:rPr lang="fr-FR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sont exclus</a:t>
            </a:r>
            <a:endParaRPr lang="fr-FR" sz="1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FR" sz="1500" dirty="0">
                <a:solidFill>
                  <a:schemeClr val="dk1"/>
                </a:solidFill>
              </a:rPr>
              <a:t>Dans </a:t>
            </a:r>
            <a:r>
              <a:rPr lang="fr-FR" sz="1500" b="1" dirty="0">
                <a:solidFill>
                  <a:schemeClr val="dk1"/>
                </a:solidFill>
              </a:rPr>
              <a:t>zones</a:t>
            </a:r>
            <a:r>
              <a:rPr lang="fr-FR" sz="1500" dirty="0">
                <a:solidFill>
                  <a:schemeClr val="dk1"/>
                </a:solidFill>
              </a:rPr>
              <a:t> </a:t>
            </a:r>
            <a:r>
              <a:rPr lang="fr-FR" sz="1500" b="1" dirty="0">
                <a:solidFill>
                  <a:schemeClr val="dk1"/>
                </a:solidFill>
              </a:rPr>
              <a:t>IFP</a:t>
            </a:r>
            <a:r>
              <a:rPr lang="fr-FR" sz="1500" dirty="0">
                <a:solidFill>
                  <a:schemeClr val="dk1"/>
                </a:solidFill>
              </a:rPr>
              <a:t>, pas de priorisation des intérêts énergétique.</a:t>
            </a:r>
          </a:p>
        </p:txBody>
      </p:sp>
      <p:pic>
        <p:nvPicPr>
          <p:cNvPr id="204" name="Google Shape;204;p1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7" y="1404536"/>
            <a:ext cx="4208298" cy="2715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14E0DE6-072B-F3DF-5411-B02BF0B950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223840C-CCBA-0F47-E35E-235D9E108F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4360297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" name="Google Shape;209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400"/>
              <a:buFont typeface="Arial"/>
              <a:buNone/>
            </a:pPr>
            <a:r>
              <a:rPr lang="fr-CH" sz="2400">
                <a:solidFill>
                  <a:srgbClr val="82AC54"/>
                </a:solidFill>
              </a:rPr>
              <a:t>L‘HYDROÉLECTRICITÉ EN HIVER</a:t>
            </a:r>
            <a:endParaRPr lang="fr-CH">
              <a:solidFill>
                <a:srgbClr val="82AC54"/>
              </a:solidFill>
            </a:endParaRPr>
          </a:p>
        </p:txBody>
      </p:sp>
      <p:pic>
        <p:nvPicPr>
          <p:cNvPr id="210" name="Google Shape;210;p16" descr="Hospiz: Baustellenführung Staumauer Spitallamm | Grimselwelt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785" y="1272765"/>
            <a:ext cx="4261088" cy="284306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6"/>
          <p:cNvSpPr txBox="1"/>
          <p:nvPr/>
        </p:nvSpPr>
        <p:spPr>
          <a:xfrm>
            <a:off x="4776750" y="1330452"/>
            <a:ext cx="3828600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 c</a:t>
            </a:r>
            <a:r>
              <a:rPr lang="fr-CH" sz="1500" b="1" dirty="0">
                <a:solidFill>
                  <a:schemeClr val="dk1"/>
                </a:solidFill>
              </a:rPr>
              <a:t>entrales hydroélectriques</a:t>
            </a:r>
            <a:endParaRPr lang="fr-CH"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sz="1500" b="1" dirty="0">
                <a:solidFill>
                  <a:schemeClr val="dk1"/>
                </a:solidFill>
              </a:rPr>
              <a:t>Négociés lors</a:t>
            </a:r>
            <a:r>
              <a:rPr lang="fr-CH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la Table ronde </a:t>
            </a: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fr-CH" sz="1500" b="1" dirty="0">
                <a:solidFill>
                  <a:schemeClr val="dk1"/>
                </a:solidFill>
              </a:rPr>
              <a:t>3</a:t>
            </a:r>
            <a:r>
              <a:rPr lang="fr-CH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surélévations de barrage</a:t>
            </a:r>
            <a:br>
              <a:rPr lang="fr-CH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CH" sz="1500" b="1" dirty="0">
                <a:solidFill>
                  <a:schemeClr val="dk1"/>
                </a:solidFill>
              </a:rPr>
              <a:t> </a:t>
            </a:r>
            <a:r>
              <a:rPr lang="fr-CH" sz="1500" dirty="0">
                <a:solidFill>
                  <a:schemeClr val="dk1"/>
                </a:solidFill>
              </a:rPr>
              <a:t>3</a:t>
            </a:r>
            <a:r>
              <a:rPr lang="fr-CH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nouveau projets</a:t>
            </a:r>
            <a:endParaRPr lang="fr-CH"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Mesures de remplacement et de compensation </a:t>
            </a:r>
            <a:r>
              <a:rPr lang="fr-CH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négociées avec les organisations environnementales.</a:t>
            </a:r>
            <a:endParaRPr lang="fr-CH" sz="1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: électricité supplémentaire en hiver (</a:t>
            </a:r>
            <a:r>
              <a:rPr lang="fr-CH" sz="15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environ 2 TWh).</a:t>
            </a:r>
            <a:endParaRPr lang="fr-CH" sz="1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1" y="4945331"/>
            <a:ext cx="1052944" cy="19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67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Bsource d‘image: KWO</a:t>
            </a:r>
            <a:endParaRPr lang="fr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583A44-E9D5-B27B-821A-1806CB1AD2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352DECF-C118-B9F2-C6F2-DEF7AFD207C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3738984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7" name="Google Shape;217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82AC54"/>
                </a:solidFill>
              </a:rPr>
              <a:t>MESURES CONTRE LE GASPILLAGE D‘ÉNERGIE</a:t>
            </a:r>
            <a:endParaRPr dirty="0">
              <a:solidFill>
                <a:srgbClr val="82AC54"/>
              </a:solidFill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997200" y="2326645"/>
            <a:ext cx="3769492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sz="1500" b="1" dirty="0">
                <a:solidFill>
                  <a:schemeClr val="dk1"/>
                </a:solidFill>
                <a:sym typeface="Arial"/>
              </a:rPr>
              <a:t>Objectifs annuel</a:t>
            </a:r>
            <a:r>
              <a:rPr lang="fr-CH" sz="1500" dirty="0">
                <a:solidFill>
                  <a:schemeClr val="dk1"/>
                </a:solidFill>
                <a:sym typeface="Arial"/>
              </a:rPr>
              <a:t> pour </a:t>
            </a:r>
            <a:r>
              <a:rPr lang="fr-CH" sz="1500" dirty="0">
                <a:solidFill>
                  <a:schemeClr val="dk1"/>
                </a:solidFill>
              </a:rPr>
              <a:t>les fournisseurs d’électricité</a:t>
            </a:r>
            <a:endParaRPr lang="fr-CH" dirty="0"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sz="1500" b="1" dirty="0">
                <a:solidFill>
                  <a:schemeClr val="dk1"/>
                </a:solidFill>
                <a:sym typeface="Arial"/>
              </a:rPr>
              <a:t>Mesures</a:t>
            </a:r>
            <a:r>
              <a:rPr lang="fr-CH" sz="1500" dirty="0">
                <a:solidFill>
                  <a:schemeClr val="dk1"/>
                </a:solidFill>
                <a:sym typeface="Arial"/>
              </a:rPr>
              <a:t> à proposer aux consommateurs finaux</a:t>
            </a:r>
          </a:p>
          <a:p>
            <a:pPr marL="285750" lvl="0" indent="-285750">
              <a:spcBef>
                <a:spcPts val="1200"/>
              </a:spcBef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sz="1500" dirty="0"/>
              <a:t>Marché pour les prestations d’efficience</a:t>
            </a:r>
          </a:p>
        </p:txBody>
      </p:sp>
      <p:sp>
        <p:nvSpPr>
          <p:cNvPr id="220" name="Google Shape;220;p17"/>
          <p:cNvSpPr/>
          <p:nvPr/>
        </p:nvSpPr>
        <p:spPr>
          <a:xfrm>
            <a:off x="4284605" y="2715875"/>
            <a:ext cx="4056887" cy="22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200" dirty="0">
                <a:solidFill>
                  <a:schemeClr val="dk1"/>
                </a:solidFill>
              </a:rPr>
              <a:t>Généraliser des programmes comme Eco21 des SIG</a:t>
            </a:r>
            <a:endParaRPr lang="fr-CH" dirty="0"/>
          </a:p>
        </p:txBody>
      </p:sp>
      <p:sp>
        <p:nvSpPr>
          <p:cNvPr id="221" name="Google Shape;221;p17"/>
          <p:cNvSpPr/>
          <p:nvPr/>
        </p:nvSpPr>
        <p:spPr>
          <a:xfrm>
            <a:off x="1107308" y="1099698"/>
            <a:ext cx="66263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dirty="0">
                <a:solidFill>
                  <a:schemeClr val="dk1"/>
                </a:solidFill>
                <a:sym typeface="Arial"/>
              </a:rPr>
              <a:t>Objectif d‘efficacité énergétique </a:t>
            </a:r>
            <a:r>
              <a:rPr lang="fr-FR" sz="1500" dirty="0">
                <a:solidFill>
                  <a:schemeClr val="dk1"/>
                </a:solidFill>
                <a:sym typeface="Arial"/>
              </a:rPr>
              <a:t>: réduire la consommation de 2 TWh/a </a:t>
            </a:r>
            <a:r>
              <a:rPr lang="fr-FR" sz="1500" dirty="0">
                <a:solidFill>
                  <a:schemeClr val="dk1"/>
                </a:solidFill>
              </a:rPr>
              <a:t>d‘ici 2035</a:t>
            </a:r>
            <a:endParaRPr lang="fr-FR" dirty="0"/>
          </a:p>
        </p:txBody>
      </p:sp>
      <p:sp>
        <p:nvSpPr>
          <p:cNvPr id="222" name="Google Shape;222;p17"/>
          <p:cNvSpPr/>
          <p:nvPr/>
        </p:nvSpPr>
        <p:spPr>
          <a:xfrm>
            <a:off x="457200" y="1042709"/>
            <a:ext cx="540000" cy="540000"/>
          </a:xfrm>
          <a:prstGeom prst="ellipse">
            <a:avLst/>
          </a:prstGeom>
          <a:solidFill>
            <a:srgbClr val="D7EAC4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23" name="Google Shape;223;p17"/>
          <p:cNvSpPr/>
          <p:nvPr/>
        </p:nvSpPr>
        <p:spPr>
          <a:xfrm>
            <a:off x="457200" y="1684677"/>
            <a:ext cx="540000" cy="540000"/>
          </a:xfrm>
          <a:prstGeom prst="ellipse">
            <a:avLst/>
          </a:prstGeom>
          <a:solidFill>
            <a:srgbClr val="D7EAC4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4" name="Google Shape;224;p17"/>
          <p:cNvSpPr/>
          <p:nvPr/>
        </p:nvSpPr>
        <p:spPr>
          <a:xfrm>
            <a:off x="1107308" y="1791498"/>
            <a:ext cx="70206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Gains d‘efficacité par les fournisseurs d‘électricité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8FE07D-4284-C9A9-4787-9D0D11A14E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1BB3F18-AEAA-4124-8277-E809729E13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1452" y="3011587"/>
            <a:ext cx="4925280" cy="1410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8FB7038-805D-1688-B38B-6085C26E18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3299405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" name="Google Shape;252;p1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82AC54"/>
                </a:solidFill>
              </a:rPr>
              <a:t>ET CECI COÛTE COMBIEN ?</a:t>
            </a:r>
            <a:endParaRPr dirty="0">
              <a:solidFill>
                <a:srgbClr val="82AC54"/>
              </a:solidFill>
            </a:endParaRPr>
          </a:p>
        </p:txBody>
      </p:sp>
      <p:pic>
        <p:nvPicPr>
          <p:cNvPr id="253" name="Google Shape;253;p19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060" y="996709"/>
            <a:ext cx="4184726" cy="381264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9"/>
          <p:cNvSpPr txBox="1"/>
          <p:nvPr/>
        </p:nvSpPr>
        <p:spPr>
          <a:xfrm>
            <a:off x="1" y="4945332"/>
            <a:ext cx="1106423" cy="19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r>
              <a:rPr lang="de-DE" sz="67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d‘image</a:t>
            </a:r>
            <a:r>
              <a:rPr lang="de-DE" sz="6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de-DE" sz="67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Swissolar</a:t>
            </a:r>
            <a:endParaRPr sz="6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9"/>
          <p:cNvSpPr txBox="1"/>
          <p:nvPr/>
        </p:nvSpPr>
        <p:spPr>
          <a:xfrm>
            <a:off x="457200" y="1151597"/>
            <a:ext cx="420086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5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 de nouvelles taxes et impôts</a:t>
            </a:r>
            <a:endParaRPr lang="fr-CH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dirty="0">
                <a:solidFill>
                  <a:schemeClr val="dk1"/>
                </a:solidFill>
              </a:rPr>
              <a:t>le s</a:t>
            </a:r>
            <a:r>
              <a:rPr lang="fr-CH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upplément réseau reste à 2,3 ct/kWh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dirty="0">
                <a:solidFill>
                  <a:schemeClr val="dk1"/>
                </a:solidFill>
              </a:rPr>
              <a:t>il alimente un fonds de soutien aux projets </a:t>
            </a:r>
            <a:endParaRPr lang="fr-CH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Nouveau : ce fonds peut être à découvert.</a:t>
            </a:r>
            <a:endParaRPr lang="fr-CH" dirty="0"/>
          </a:p>
        </p:txBody>
      </p:sp>
      <p:sp>
        <p:nvSpPr>
          <p:cNvPr id="256" name="Google Shape;256;p19"/>
          <p:cNvSpPr txBox="1"/>
          <p:nvPr/>
        </p:nvSpPr>
        <p:spPr>
          <a:xfrm>
            <a:off x="457200" y="2741473"/>
            <a:ext cx="4028742" cy="201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500" b="1" dirty="0">
                <a:solidFill>
                  <a:schemeClr val="dk1"/>
                </a:solidFill>
                <a:sym typeface="Arial"/>
              </a:rPr>
              <a:t>… mais plus de stabilité de prix</a:t>
            </a:r>
            <a:endParaRPr lang="fr-CH" dirty="0"/>
          </a:p>
          <a:p>
            <a:pPr marR="0" lvl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fr-CH" sz="1500" dirty="0">
                <a:solidFill>
                  <a:schemeClr val="dk1"/>
                </a:solidFill>
                <a:sym typeface="Arial"/>
              </a:rPr>
              <a:t>Grâce aux énergies renouvelables : 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dk1"/>
                </a:solidFill>
                <a:sym typeface="Arial"/>
              </a:rPr>
              <a:t>de l‘électricité à prix bas et stable</a:t>
            </a:r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dirty="0">
                <a:solidFill>
                  <a:schemeClr val="dk1"/>
                </a:solidFill>
              </a:rPr>
              <a:t>l‘i</a:t>
            </a:r>
            <a:r>
              <a:rPr lang="fr-CH" dirty="0">
                <a:solidFill>
                  <a:schemeClr val="dk1"/>
                </a:solidFill>
                <a:sym typeface="Arial"/>
              </a:rPr>
              <a:t>ndépendance de chocs de prix internationaux</a:t>
            </a:r>
            <a:endParaRPr lang="fr-CH" dirty="0"/>
          </a:p>
          <a:p>
            <a:pPr marL="285750" marR="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fr-CH" dirty="0">
                <a:solidFill>
                  <a:schemeClr val="dk1"/>
                </a:solidFill>
                <a:sym typeface="Arial"/>
              </a:rPr>
              <a:t>la création de valeur ajoutée et d‘emplois locaux.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9BDDD53-C0BB-3DC9-8869-E92ED5F48E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30F57ED-59C2-EBB5-5F74-085852C9426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307227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Google Shape;77;p2"/>
          <p:cNvSpPr txBox="1">
            <a:spLocks noGrp="1"/>
          </p:cNvSpPr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3200"/>
              <a:buFont typeface="Arial"/>
              <a:buNone/>
            </a:pPr>
            <a:r>
              <a:rPr lang="de-DE" sz="4800" dirty="0">
                <a:solidFill>
                  <a:srgbClr val="82AC54"/>
                </a:solidFill>
              </a:rPr>
              <a:t>CONTEXTE</a:t>
            </a:r>
            <a:endParaRPr sz="4800" dirty="0">
              <a:solidFill>
                <a:srgbClr val="82AC54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411279F-9BDF-9F80-4867-7B352C7751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446951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8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Google Shape;269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82AC54"/>
                </a:solidFill>
              </a:rPr>
              <a:t>LA LOI SUR L‘ÉLECTRICITÉ CONTRIBUE A</a:t>
            </a:r>
            <a:endParaRPr dirty="0">
              <a:solidFill>
                <a:srgbClr val="82AC54"/>
              </a:solidFill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719605" y="1273124"/>
            <a:ext cx="50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fr-FR" sz="1600" dirty="0">
                <a:latin typeface="Calibri"/>
                <a:ea typeface="Calibri"/>
                <a:cs typeface="Calibri"/>
                <a:sym typeface="Calibri"/>
              </a:rPr>
              <a:t>l‘accélération de la transition énergétique</a:t>
            </a:r>
            <a:endParaRPr lang="fr-FR" dirty="0"/>
          </a:p>
        </p:txBody>
      </p:sp>
      <p:sp>
        <p:nvSpPr>
          <p:cNvPr id="272" name="Google Shape;272;p21"/>
          <p:cNvSpPr/>
          <p:nvPr/>
        </p:nvSpPr>
        <p:spPr>
          <a:xfrm>
            <a:off x="719605" y="1952024"/>
            <a:ext cx="50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plus de souveraineté et d‘indépendance</a:t>
            </a:r>
            <a:endParaRPr lang="fr-FR" dirty="0"/>
          </a:p>
        </p:txBody>
      </p:sp>
      <p:sp>
        <p:nvSpPr>
          <p:cNvPr id="273" name="Google Shape;273;p21"/>
          <p:cNvSpPr/>
          <p:nvPr/>
        </p:nvSpPr>
        <p:spPr>
          <a:xfrm>
            <a:off x="719605" y="2630924"/>
            <a:ext cx="50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</a:t>
            </a:r>
            <a:r>
              <a:rPr lang="fr-FR" sz="1600" dirty="0">
                <a:latin typeface="Calibri"/>
                <a:ea typeface="Calibri"/>
                <a:cs typeface="Calibri"/>
                <a:sym typeface="Calibri"/>
              </a:rPr>
              <a:t>plus</a:t>
            </a:r>
            <a:r>
              <a:rPr lang="fr-FR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l‘électricité en accord avec la nature</a:t>
            </a:r>
            <a:endParaRPr lang="fr-FR" dirty="0"/>
          </a:p>
        </p:txBody>
      </p:sp>
      <p:sp>
        <p:nvSpPr>
          <p:cNvPr id="274" name="Google Shape;274;p21"/>
          <p:cNvSpPr/>
          <p:nvPr/>
        </p:nvSpPr>
        <p:spPr>
          <a:xfrm>
            <a:off x="719605" y="3988725"/>
            <a:ext cx="50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des prix d‘énergie bas et stables</a:t>
            </a:r>
            <a:endParaRPr lang="fr-FR" dirty="0"/>
          </a:p>
        </p:txBody>
      </p:sp>
      <p:sp>
        <p:nvSpPr>
          <p:cNvPr id="275" name="Google Shape;275;p21"/>
          <p:cNvSpPr/>
          <p:nvPr/>
        </p:nvSpPr>
        <p:spPr>
          <a:xfrm>
            <a:off x="719605" y="3309824"/>
            <a:ext cx="504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… moins de gaspillage d‘énergie</a:t>
            </a:r>
            <a:endParaRPr lang="fr-F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D0B5C04-505F-DD9B-3B44-68FCF7E369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8325" y="902970"/>
            <a:ext cx="4146698" cy="416104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CC8F11B-3F9E-B278-7636-49607088C5B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56212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0" name="Google Shape;280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400"/>
              <a:buFont typeface="Arial"/>
              <a:buNone/>
            </a:pPr>
            <a:r>
              <a:rPr lang="fr-FR" sz="2400" dirty="0">
                <a:solidFill>
                  <a:srgbClr val="82AC54"/>
                </a:solidFill>
              </a:rPr>
              <a:t>ELLES S‘ENGAGENT POUR LE OUI</a:t>
            </a:r>
            <a:endParaRPr lang="fr-FR" dirty="0">
              <a:solidFill>
                <a:srgbClr val="82AC54"/>
              </a:solidFill>
            </a:endParaRPr>
          </a:p>
        </p:txBody>
      </p:sp>
      <p:pic>
        <p:nvPicPr>
          <p:cNvPr id="282" name="Google Shape;282;p22" descr="WWF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6153" y="225836"/>
            <a:ext cx="2343737" cy="2343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2" descr="Greenpeace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969" y="3003553"/>
            <a:ext cx="2832562" cy="2832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 descr="Aqua Viva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0750" y="2033600"/>
            <a:ext cx="257175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2" descr="Protect Our Winters"/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5279" y="2369044"/>
            <a:ext cx="257175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2"/>
          <p:cNvSpPr txBox="1"/>
          <p:nvPr/>
        </p:nvSpPr>
        <p:spPr>
          <a:xfrm>
            <a:off x="6873458" y="4386655"/>
            <a:ext cx="2270542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ct val="100000"/>
              <a:buFont typeface="Arial"/>
              <a:buNone/>
            </a:pPr>
            <a:r>
              <a:rPr lang="de-DE" sz="2400" b="1" cap="none" dirty="0">
                <a:solidFill>
                  <a:srgbClr val="82AC54"/>
                </a:solidFill>
                <a:latin typeface="Arial"/>
                <a:ea typeface="Arial"/>
                <a:cs typeface="Arial"/>
                <a:sym typeface="Arial"/>
              </a:rPr>
              <a:t>ET D‘AUTRES.</a:t>
            </a:r>
            <a:endParaRPr dirty="0">
              <a:solidFill>
                <a:srgbClr val="82AC54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D82AA17-78A8-143E-7D5D-E4992BA6F3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  <p:pic>
        <p:nvPicPr>
          <p:cNvPr id="1026" name="Picture 2" descr="Verein Klilmaschutz Schweiz">
            <a:extLst>
              <a:ext uri="{FF2B5EF4-FFF2-40B4-BE49-F238E27FC236}">
                <a16:creationId xmlns:a16="http://schemas.microsoft.com/office/drawing/2014/main" id="{EE753D62-3B0D-9E95-20AF-F20B0F370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794" y="830545"/>
            <a:ext cx="2270542" cy="227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CS">
            <a:extLst>
              <a:ext uri="{FF2B5EF4-FFF2-40B4-BE49-F238E27FC236}">
                <a16:creationId xmlns:a16="http://schemas.microsoft.com/office/drawing/2014/main" id="{CC15792C-9D7E-8B37-7106-05C91AB90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895" y="1397705"/>
            <a:ext cx="2477637" cy="247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iftung Landschaftsschutz Schweiz">
            <a:extLst>
              <a:ext uri="{FF2B5EF4-FFF2-40B4-BE49-F238E27FC236}">
                <a16:creationId xmlns:a16="http://schemas.microsoft.com/office/drawing/2014/main" id="{60381CD4-7E1D-5776-326D-E7B11DA70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90" y="695653"/>
            <a:ext cx="2371065" cy="237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chweizerische Energiestiftung SES">
            <a:extLst>
              <a:ext uri="{FF2B5EF4-FFF2-40B4-BE49-F238E27FC236}">
                <a16:creationId xmlns:a16="http://schemas.microsoft.com/office/drawing/2014/main" id="{8CDA2E55-5F9D-0145-BCBE-8D6C0FEC4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71" y="690093"/>
            <a:ext cx="2042413" cy="204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lima-Allianz Schweiz">
            <a:extLst>
              <a:ext uri="{FF2B5EF4-FFF2-40B4-BE49-F238E27FC236}">
                <a16:creationId xmlns:a16="http://schemas.microsoft.com/office/drawing/2014/main" id="{8A8EAE83-B64B-58B3-949E-86A0591CC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747" y="2963964"/>
            <a:ext cx="2685740" cy="268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asafair">
            <a:extLst>
              <a:ext uri="{FF2B5EF4-FFF2-40B4-BE49-F238E27FC236}">
                <a16:creationId xmlns:a16="http://schemas.microsoft.com/office/drawing/2014/main" id="{93ED2272-DCFF-4689-F5FF-14598949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64" y="1758934"/>
            <a:ext cx="2270543" cy="22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C0417441-0496-2A98-953E-38123EAF3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030" b="24028"/>
          <a:stretch/>
        </p:blipFill>
        <p:spPr>
          <a:xfrm>
            <a:off x="-41932" y="679154"/>
            <a:ext cx="9185932" cy="37851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A56872E-C45F-BC07-AFA7-B4C2420A161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56872E-C45F-BC07-AFA7-B4C2420A16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447718" y="119002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3600"/>
              <a:buFont typeface="Arial"/>
              <a:buNone/>
            </a:pPr>
            <a:br>
              <a:rPr lang="de-DE" sz="4800" dirty="0">
                <a:solidFill>
                  <a:srgbClr val="82AC54"/>
                </a:solidFill>
              </a:rPr>
            </a:br>
            <a:r>
              <a:rPr lang="de-DE" sz="4000" dirty="0">
                <a:solidFill>
                  <a:srgbClr val="82AC54"/>
                </a:solidFill>
              </a:rPr>
              <a:t>MERCI POUR VOTRE ATTENTION</a:t>
            </a:r>
            <a:br>
              <a:rPr lang="de-DE" sz="4800" dirty="0">
                <a:solidFill>
                  <a:srgbClr val="82AC54"/>
                </a:solidFill>
              </a:rPr>
            </a:br>
            <a:br>
              <a:rPr lang="de-DE" sz="1600" dirty="0">
                <a:solidFill>
                  <a:srgbClr val="82AC54"/>
                </a:solidFill>
              </a:rPr>
            </a:br>
            <a:r>
              <a:rPr lang="de-DE" sz="4800" dirty="0">
                <a:solidFill>
                  <a:srgbClr val="82AC54"/>
                </a:solidFill>
              </a:rPr>
              <a:t>https://www.loi-electricite.ch/</a:t>
            </a:r>
            <a:br>
              <a:rPr lang="de-DE" sz="4800" dirty="0">
                <a:solidFill>
                  <a:srgbClr val="82AC54"/>
                </a:solidFill>
              </a:rPr>
            </a:br>
            <a:endParaRPr sz="4800" dirty="0">
              <a:solidFill>
                <a:srgbClr val="82AC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37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9416295-3ED5-7CF4-29F5-E5BF351A2C2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395036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9416295-3ED5-7CF4-29F5-E5BF351A2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ct val="100000"/>
              <a:buFont typeface="Arial"/>
              <a:buNone/>
            </a:pPr>
            <a:r>
              <a:rPr lang="de-DE" sz="2700" dirty="0">
                <a:solidFill>
                  <a:srgbClr val="82AC54"/>
                </a:solidFill>
              </a:rPr>
              <a:t>LA SUISSE A VOTÉ POUR LA TRANSITION ÉNERGÉTIQUE</a:t>
            </a:r>
            <a:endParaRPr sz="2700" dirty="0">
              <a:solidFill>
                <a:srgbClr val="82AC54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B5839E-960D-467C-C745-0661CCECC2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5BFE147-FD1E-9F77-188E-23B63D7B7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769" t="10847" r="-15769" b="11058"/>
          <a:stretch/>
        </p:blipFill>
        <p:spPr bwMode="auto">
          <a:xfrm>
            <a:off x="872899" y="1346418"/>
            <a:ext cx="3173632" cy="18842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2" name="Picture 4" descr="Communiqués des organisations - agirinfo.com">
            <a:extLst>
              <a:ext uri="{FF2B5EF4-FFF2-40B4-BE49-F238E27FC236}">
                <a16:creationId xmlns:a16="http://schemas.microsoft.com/office/drawing/2014/main" id="{FFB0284B-E0DF-749A-8A61-05ED6A032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0"/>
          <a:stretch/>
        </p:blipFill>
        <p:spPr bwMode="auto">
          <a:xfrm>
            <a:off x="4200073" y="1346418"/>
            <a:ext cx="3947618" cy="31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Google Shape;82;p3" descr="CNG-Mobilität bietet grosse Chancen | CNG-Mobility"/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972" b="4544"/>
          <a:stretch/>
        </p:blipFill>
        <p:spPr>
          <a:xfrm>
            <a:off x="872898" y="3213704"/>
            <a:ext cx="3173633" cy="1315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F94C4B2-E7EB-422E-BDF3-FC159829BC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5638" y="847763"/>
            <a:ext cx="2368672" cy="3683189"/>
          </a:xfrm>
          <a:prstGeom prst="rect">
            <a:avLst/>
          </a:prstGeom>
        </p:spPr>
      </p:pic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9416295-3ED5-7CF4-29F5-E5BF351A2C2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think-cell Folie" r:id="rId6" imgW="7772400" imgH="10058400" progId="TCLayout.ActiveDocument.1">
                  <p:embed/>
                </p:oleObj>
              </mc:Choice>
              <mc:Fallback>
                <p:oleObj name="think-cell Folie" r:id="rId6" imgW="7772400" imgH="1005840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9416295-3ED5-7CF4-29F5-E5BF351A2C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331365" y="368153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ct val="100000"/>
              <a:buFont typeface="Arial"/>
              <a:buNone/>
            </a:pPr>
            <a:r>
              <a:rPr lang="de-DE" sz="2700" dirty="0">
                <a:solidFill>
                  <a:srgbClr val="82AC54"/>
                </a:solidFill>
              </a:rPr>
              <a:t>LA SUISSE DOIT RÉUSSI LA TRANSITION ÉNERGÉTIQUE</a:t>
            </a:r>
            <a:endParaRPr sz="2700" dirty="0">
              <a:solidFill>
                <a:srgbClr val="82AC54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1B5839E-960D-467C-C745-0661CCECC2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D1A4126-7A3A-431A-94EB-EE35903F9EDD}"/>
              </a:ext>
            </a:extLst>
          </p:cNvPr>
          <p:cNvSpPr txBox="1"/>
          <p:nvPr/>
        </p:nvSpPr>
        <p:spPr>
          <a:xfrm>
            <a:off x="570450" y="1526796"/>
            <a:ext cx="5066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82AC54"/>
              </a:buClr>
            </a:pPr>
            <a:r>
              <a:rPr lang="fr-CH" sz="2000" dirty="0"/>
              <a:t>Pour réussir la transition énergétique :</a:t>
            </a:r>
          </a:p>
          <a:p>
            <a:pPr marL="342900" indent="-342900">
              <a:buClr>
                <a:srgbClr val="82AC54"/>
              </a:buClr>
              <a:buFont typeface="Wingdings" panose="05000000000000000000" pitchFamily="2" charset="2"/>
              <a:buChar char="ü"/>
            </a:pPr>
            <a:r>
              <a:rPr lang="fr-CH" sz="2000" dirty="0"/>
              <a:t>électrifier selon les objectifs de la loi pour le climat</a:t>
            </a:r>
          </a:p>
          <a:p>
            <a:pPr marL="342900" indent="-342900">
              <a:buClr>
                <a:srgbClr val="82AC54"/>
              </a:buClr>
              <a:buFont typeface="Wingdings" panose="05000000000000000000" pitchFamily="2" charset="2"/>
              <a:buChar char="ü"/>
            </a:pPr>
            <a:r>
              <a:rPr lang="fr-CH" sz="2000" dirty="0"/>
              <a:t>renforcer la souveraineté énergétique avec des énergies propres et locales</a:t>
            </a:r>
          </a:p>
          <a:p>
            <a:pPr marL="342900" indent="-342900">
              <a:buClr>
                <a:srgbClr val="82AC54"/>
              </a:buClr>
              <a:buFont typeface="Wingdings" panose="05000000000000000000" pitchFamily="2" charset="2"/>
              <a:buChar char="ü"/>
            </a:pPr>
            <a:r>
              <a:rPr lang="fr-CH" sz="2000" dirty="0"/>
              <a:t>sortir des énergies fossiles et nucléaires</a:t>
            </a:r>
          </a:p>
          <a:p>
            <a:pPr marL="342900" indent="-342900">
              <a:buClr>
                <a:srgbClr val="82AC54"/>
              </a:buClr>
              <a:buFont typeface="Wingdings" panose="05000000000000000000" pitchFamily="2" charset="2"/>
              <a:buChar char="ü"/>
            </a:pPr>
            <a:r>
              <a:rPr lang="fr-CH" sz="2000" dirty="0"/>
              <a:t>améliorer l’efficience et lutter contre le gaspillage.</a:t>
            </a:r>
          </a:p>
        </p:txBody>
      </p:sp>
    </p:spTree>
    <p:extLst>
      <p:ext uri="{BB962C8B-B14F-4D97-AF65-F5344CB8AC3E}">
        <p14:creationId xmlns:p14="http://schemas.microsoft.com/office/powerpoint/2010/main" val="4073717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80C8713-6900-02EF-7302-5223CA0E81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8177846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700"/>
              <a:buFont typeface="Arial"/>
              <a:buNone/>
            </a:pPr>
            <a:r>
              <a:rPr lang="de-DE" sz="2700" dirty="0">
                <a:solidFill>
                  <a:srgbClr val="82AC54"/>
                </a:solidFill>
              </a:rPr>
              <a:t>LE RYTHME ACTUEL NE SUFFIT PAS</a:t>
            </a:r>
            <a:endParaRPr dirty="0">
              <a:solidFill>
                <a:srgbClr val="82AC54"/>
              </a:solidFill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67" y="940741"/>
            <a:ext cx="7736297" cy="399678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9275462-90BF-B6A2-57DB-C6F6E589D3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612669C-860F-41C7-AFEB-0ACB0661D648}"/>
              </a:ext>
            </a:extLst>
          </p:cNvPr>
          <p:cNvSpPr txBox="1"/>
          <p:nvPr/>
        </p:nvSpPr>
        <p:spPr>
          <a:xfrm>
            <a:off x="835136" y="1284285"/>
            <a:ext cx="56627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b="1" dirty="0"/>
              <a:t>PRODUCTION EOLIENNE ET SOLAIRE : COMPARAISON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88B3187-B450-4A10-8C06-48E4928ADFA1}"/>
              </a:ext>
            </a:extLst>
          </p:cNvPr>
          <p:cNvSpPr txBox="1"/>
          <p:nvPr/>
        </p:nvSpPr>
        <p:spPr>
          <a:xfrm>
            <a:off x="835136" y="1675503"/>
            <a:ext cx="1432291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800" dirty="0"/>
              <a:t>Production électrique / hab.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9035E65-8ED0-1ECF-0F64-F5C9C0286E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3233848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82AC54"/>
                </a:solidFill>
              </a:rPr>
              <a:t>NOUS AVONS BESOIN D‘OBJECTIFS AMBITIEUX</a:t>
            </a:r>
            <a:endParaRPr sz="2400" dirty="0">
              <a:solidFill>
                <a:srgbClr val="82AC54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F29626-FF8F-1492-286F-70D27B010D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6FB4AC9-418F-F343-B564-6278B9C0B92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5813"/>
          <a:stretch/>
        </p:blipFill>
        <p:spPr>
          <a:xfrm>
            <a:off x="619228" y="982518"/>
            <a:ext cx="5110453" cy="37187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9035E65-8ED0-1ECF-0F64-F5C9C0286E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035E65-8ED0-1ECF-0F64-F5C9C0286E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400"/>
              <a:buFont typeface="Arial"/>
              <a:buNone/>
            </a:pPr>
            <a:r>
              <a:rPr lang="de-DE" sz="2400" dirty="0">
                <a:solidFill>
                  <a:srgbClr val="82AC54"/>
                </a:solidFill>
              </a:rPr>
              <a:t>NOUS AVONS BESOIN D‘OBJECTIFS AMBITIEUX</a:t>
            </a:r>
            <a:endParaRPr sz="2400" dirty="0">
              <a:solidFill>
                <a:srgbClr val="82AC54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F29626-FF8F-1492-286F-70D27B010D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6FB4AC9-418F-F343-B564-6278B9C0B9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228" y="982518"/>
            <a:ext cx="7229876" cy="337689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DEBA95F-86F4-40EA-B8EE-9B9CA7C1AF9A}"/>
              </a:ext>
            </a:extLst>
          </p:cNvPr>
          <p:cNvSpPr txBox="1"/>
          <p:nvPr/>
        </p:nvSpPr>
        <p:spPr>
          <a:xfrm>
            <a:off x="2364224" y="2670965"/>
            <a:ext cx="1699328" cy="261610"/>
          </a:xfrm>
          <a:prstGeom prst="rect">
            <a:avLst/>
          </a:prstGeom>
          <a:noFill/>
          <a:ln w="9525" cap="flat" cmpd="sng" algn="ctr">
            <a:solidFill>
              <a:srgbClr val="82AC5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fr-CH" sz="1100" b="1" dirty="0">
                <a:solidFill>
                  <a:schemeClr val="accent3">
                    <a:lumMod val="75000"/>
                  </a:schemeClr>
                </a:solidFill>
              </a:rPr>
              <a:t>Sortie gaz et pétrole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755CA82-4697-4C1F-AF89-1D251F03EBEB}"/>
              </a:ext>
            </a:extLst>
          </p:cNvPr>
          <p:cNvSpPr txBox="1"/>
          <p:nvPr/>
        </p:nvSpPr>
        <p:spPr>
          <a:xfrm>
            <a:off x="5153278" y="1563451"/>
            <a:ext cx="1498375" cy="261610"/>
          </a:xfrm>
          <a:prstGeom prst="rect">
            <a:avLst/>
          </a:prstGeom>
          <a:noFill/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fr-CH" sz="1100" b="1" dirty="0">
                <a:solidFill>
                  <a:schemeClr val="accent3">
                    <a:lumMod val="75000"/>
                  </a:schemeClr>
                </a:solidFill>
              </a:rPr>
              <a:t>Sortie du nucléaire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A1E730A-5DA9-4837-A1A4-309BBCD2B025}"/>
              </a:ext>
            </a:extLst>
          </p:cNvPr>
          <p:cNvCxnSpPr>
            <a:cxnSpLocks/>
          </p:cNvCxnSpPr>
          <p:nvPr/>
        </p:nvCxnSpPr>
        <p:spPr>
          <a:xfrm flipV="1">
            <a:off x="3286716" y="1980849"/>
            <a:ext cx="161841" cy="622493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9BB48A12-C583-419B-B295-55A9B7F44140}"/>
              </a:ext>
            </a:extLst>
          </p:cNvPr>
          <p:cNvCxnSpPr>
            <a:cxnSpLocks/>
          </p:cNvCxnSpPr>
          <p:nvPr/>
        </p:nvCxnSpPr>
        <p:spPr>
          <a:xfrm flipH="1" flipV="1">
            <a:off x="2979219" y="2017550"/>
            <a:ext cx="121285" cy="585792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8C1CB39-F916-4AF2-AC82-F65894953E1D}"/>
              </a:ext>
            </a:extLst>
          </p:cNvPr>
          <p:cNvCxnSpPr>
            <a:cxnSpLocks/>
          </p:cNvCxnSpPr>
          <p:nvPr/>
        </p:nvCxnSpPr>
        <p:spPr>
          <a:xfrm flipH="1">
            <a:off x="6192531" y="1898464"/>
            <a:ext cx="151820" cy="579308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506F2E88-3B46-4AFF-93E1-AEB9961DF20D}"/>
              </a:ext>
            </a:extLst>
          </p:cNvPr>
          <p:cNvSpPr txBox="1"/>
          <p:nvPr/>
        </p:nvSpPr>
        <p:spPr>
          <a:xfrm>
            <a:off x="351063" y="4490357"/>
            <a:ext cx="77560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CH" dirty="0">
                <a:sym typeface="Wingdings" panose="05000000000000000000" pitchFamily="2" charset="2"/>
              </a:rPr>
              <a:t> </a:t>
            </a:r>
            <a:r>
              <a:rPr lang="fr-CH" sz="1600" dirty="0"/>
              <a:t>Doubler la production d’électricité renouvelables en Suisse     </a:t>
            </a:r>
            <a:r>
              <a:rPr lang="fr-CH" sz="1800" b="1" i="0" u="none" strike="noStrike" dirty="0">
                <a:solidFill>
                  <a:srgbClr val="4E9F27"/>
                </a:solidFill>
                <a:effectLst/>
                <a:latin typeface="Arial" panose="020B0604020202020204" pitchFamily="34" charset="0"/>
              </a:rPr>
              <a:t>+ 35-45 TWh/a</a:t>
            </a:r>
            <a:endParaRPr lang="fr-CH" b="0" dirty="0">
              <a:effectLst/>
            </a:endParaRPr>
          </a:p>
          <a:p>
            <a:br>
              <a:rPr lang="fr-CH" dirty="0"/>
            </a:br>
            <a:endParaRPr lang="fr-CH" dirty="0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66104F02-0CBD-457C-B0D9-E510BA89B5C4}"/>
              </a:ext>
            </a:extLst>
          </p:cNvPr>
          <p:cNvSpPr/>
          <p:nvPr/>
        </p:nvSpPr>
        <p:spPr>
          <a:xfrm>
            <a:off x="6344351" y="4432815"/>
            <a:ext cx="1722665" cy="51048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85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1363063-EA3F-22C9-0266-3A8DDE38B59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3139511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457200" y="331299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700"/>
              <a:buFont typeface="Arial"/>
              <a:buNone/>
            </a:pPr>
            <a:r>
              <a:rPr lang="de-DE" sz="2700" dirty="0">
                <a:solidFill>
                  <a:srgbClr val="82AC54"/>
                </a:solidFill>
              </a:rPr>
              <a:t>LES ALTERNATIVES DANS L‘URGENCE NE CONVAINQUENT PAS </a:t>
            </a:r>
            <a:endParaRPr dirty="0">
              <a:solidFill>
                <a:srgbClr val="82AC54"/>
              </a:solidFill>
            </a:endParaRPr>
          </a:p>
        </p:txBody>
      </p:sp>
      <p:sp>
        <p:nvSpPr>
          <p:cNvPr id="116" name="Google Shape;116;p6"/>
          <p:cNvSpPr txBox="1"/>
          <p:nvPr/>
        </p:nvSpPr>
        <p:spPr>
          <a:xfrm>
            <a:off x="-28161" y="4917506"/>
            <a:ext cx="1423824" cy="19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r>
              <a:rPr lang="de-DE" sz="675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d‘image</a:t>
            </a:r>
            <a:r>
              <a:rPr lang="de-DE" sz="675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DETEC, </a:t>
            </a:r>
            <a:r>
              <a:rPr lang="de-DE" sz="675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nau.ch</a:t>
            </a:r>
            <a:endParaRPr sz="67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6" descr="Notstrom aus dem Aargau: Reservekraftwerk steht im Februar bereit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6409" y="1988711"/>
            <a:ext cx="2903450" cy="23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ED4CCEB-8D74-08D5-36A1-46044778C3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  <p:pic>
        <p:nvPicPr>
          <p:cNvPr id="3074" name="Picture 2" descr="Economies d'énergie">
            <a:extLst>
              <a:ext uri="{FF2B5EF4-FFF2-40B4-BE49-F238E27FC236}">
                <a16:creationId xmlns:a16="http://schemas.microsoft.com/office/drawing/2014/main" id="{F6BD688D-C537-9226-E27E-39B5FD7FE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1"/>
          <a:stretch/>
        </p:blipFill>
        <p:spPr bwMode="auto">
          <a:xfrm>
            <a:off x="6286500" y="1988711"/>
            <a:ext cx="285750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7418EEB-D946-47C1-86B0-FE84BD0F6A27}"/>
              </a:ext>
            </a:extLst>
          </p:cNvPr>
          <p:cNvSpPr txBox="1"/>
          <p:nvPr/>
        </p:nvSpPr>
        <p:spPr>
          <a:xfrm>
            <a:off x="357472" y="1618856"/>
            <a:ext cx="2838354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CH" sz="1600" dirty="0"/>
              <a:t>Le Parlement adopte 2 </a:t>
            </a:r>
            <a:br>
              <a:rPr lang="fr-CH" sz="1600" dirty="0"/>
            </a:br>
            <a:r>
              <a:rPr lang="fr-CH" sz="1600" dirty="0"/>
              <a:t>lois urgentes 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600" dirty="0"/>
              <a:t>Offensive solaire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H" sz="1600" dirty="0"/>
              <a:t>Offensive éolienne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4E649A-2118-43BE-927D-FB28E06DABB0}"/>
              </a:ext>
            </a:extLst>
          </p:cNvPr>
          <p:cNvSpPr txBox="1"/>
          <p:nvPr/>
        </p:nvSpPr>
        <p:spPr>
          <a:xfrm>
            <a:off x="3793127" y="4428923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Centrales à gaz de Birr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8E6236-B505-4268-9781-CE5811D0458E}"/>
              </a:ext>
            </a:extLst>
          </p:cNvPr>
          <p:cNvSpPr txBox="1"/>
          <p:nvPr/>
        </p:nvSpPr>
        <p:spPr>
          <a:xfrm>
            <a:off x="6700035" y="4428922"/>
            <a:ext cx="2298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Campagne d’économie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8979F1E-FC97-462F-BADA-7DAEF5D708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735" y="3232852"/>
            <a:ext cx="2936091" cy="1131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7CB2342-4733-677B-B0E8-5D66AE57C3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4660540"/>
              </p:ext>
            </p:ext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think-cell Folie" r:id="rId5" imgW="7772400" imgH="10058400" progId="TCLayout.ActiveDocument.1">
                  <p:embed/>
                </p:oleObj>
              </mc:Choice>
              <mc:Fallback>
                <p:oleObj name="think-cell Folie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Google Shape;122;p7"/>
          <p:cNvSpPr txBox="1">
            <a:spLocks noGrp="1"/>
          </p:cNvSpPr>
          <p:nvPr>
            <p:ph type="title"/>
          </p:nvPr>
        </p:nvSpPr>
        <p:spPr>
          <a:xfrm>
            <a:off x="376280" y="305828"/>
            <a:ext cx="8229600" cy="73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D2E38"/>
              </a:buClr>
              <a:buSzPts val="2700"/>
              <a:buFont typeface="Arial"/>
              <a:buNone/>
            </a:pPr>
            <a:r>
              <a:rPr lang="de-DE" sz="2700" dirty="0">
                <a:solidFill>
                  <a:srgbClr val="82AC54"/>
                </a:solidFill>
              </a:rPr>
              <a:t>LA SOLUTION : LA LOI SUR L‘ÉLECTRICITÉ</a:t>
            </a:r>
            <a:endParaRPr dirty="0">
              <a:solidFill>
                <a:srgbClr val="82AC54"/>
              </a:solidFill>
            </a:endParaRPr>
          </a:p>
        </p:txBody>
      </p:sp>
      <p:sp>
        <p:nvSpPr>
          <p:cNvPr id="123" name="Google Shape;123;p7"/>
          <p:cNvSpPr txBox="1"/>
          <p:nvPr/>
        </p:nvSpPr>
        <p:spPr>
          <a:xfrm>
            <a:off x="4235611" y="1633986"/>
            <a:ext cx="479510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</a:t>
            </a:r>
            <a:r>
              <a:rPr lang="fr-CH" sz="1600" dirty="0">
                <a:solidFill>
                  <a:schemeClr val="dk1"/>
                </a:solidFill>
              </a:rPr>
              <a:t>P</a:t>
            </a:r>
            <a:r>
              <a:rPr lang="fr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arlement a adopte la loi sur l‘électricité</a:t>
            </a:r>
            <a:br>
              <a:rPr lang="fr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lang="fr-CH" sz="1600" dirty="0">
                <a:solidFill>
                  <a:schemeClr val="dk1"/>
                </a:solidFill>
              </a:rPr>
              <a:t>s</a:t>
            </a:r>
            <a:r>
              <a:rPr lang="fr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eptembre 2023 apr</a:t>
            </a:r>
            <a:r>
              <a:rPr lang="fr-CH" sz="1600" dirty="0">
                <a:solidFill>
                  <a:schemeClr val="dk1"/>
                </a:solidFill>
              </a:rPr>
              <a:t>ès deux ans de discussion: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</a:pPr>
            <a:r>
              <a:rPr lang="fr-CH" sz="1600" b="1" dirty="0">
                <a:solidFill>
                  <a:schemeClr val="dk1"/>
                </a:solidFill>
              </a:rPr>
              <a:t>221 	voix POUR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720725" algn="l"/>
              </a:tabLst>
            </a:pPr>
            <a:r>
              <a:rPr lang="fr-CH" sz="1600" dirty="0">
                <a:solidFill>
                  <a:schemeClr val="dk1"/>
                </a:solidFill>
              </a:rPr>
              <a:t> 19 	oppositions.</a:t>
            </a:r>
            <a:endParaRPr lang="fr-CH" dirty="0"/>
          </a:p>
        </p:txBody>
      </p:sp>
      <p:sp>
        <p:nvSpPr>
          <p:cNvPr id="124" name="Google Shape;124;p7"/>
          <p:cNvSpPr txBox="1"/>
          <p:nvPr/>
        </p:nvSpPr>
        <p:spPr>
          <a:xfrm>
            <a:off x="4235700" y="3213472"/>
            <a:ext cx="46797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référendum aboutit en janvier 2024 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H" sz="1600" dirty="0">
                <a:solidFill>
                  <a:schemeClr val="dk1"/>
                </a:solidFill>
              </a:rPr>
              <a:t>(</a:t>
            </a:r>
            <a:r>
              <a:rPr lang="fr-CH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63‘277 signatures valides).</a:t>
            </a:r>
            <a:endParaRPr lang="fr-CH" dirty="0"/>
          </a:p>
        </p:txBody>
      </p:sp>
      <p:pic>
        <p:nvPicPr>
          <p:cNvPr id="125" name="Google Shape;125;p7" descr="Jürg Grossen on X: &quot;Klares Bild bei der Schlussabstimmung zum „#Mantelerlass“.  Eine Vorlage von höchster Bedeutung, welche die 🇨🇭 mit konkreten  Massnahmen in eine fossilfreie, CO2-neutrale &amp; mit erneuerbarem Strom  versorgte Zukunft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576082"/>
            <a:ext cx="3591613" cy="244743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7"/>
          <p:cNvSpPr txBox="1"/>
          <p:nvPr/>
        </p:nvSpPr>
        <p:spPr>
          <a:xfrm>
            <a:off x="1" y="4945332"/>
            <a:ext cx="1453414" cy="19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</a:t>
            </a:r>
            <a:r>
              <a:rPr lang="de-DE" sz="67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d‘image</a:t>
            </a:r>
            <a:r>
              <a:rPr lang="de-DE" sz="6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Jürg </a:t>
            </a:r>
            <a:r>
              <a:rPr lang="de-DE" sz="67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Grossen</a:t>
            </a:r>
            <a:r>
              <a:rPr lang="de-DE" sz="6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de-DE" sz="675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sur</a:t>
            </a:r>
            <a:r>
              <a:rPr lang="de-DE" sz="67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X</a:t>
            </a:r>
            <a:endParaRPr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8F3EDE-A9D3-E11B-850D-3188AFBFA6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515" b="94697" l="9906" r="91195">
                        <a14:foregroundMark x1="46226" y1="57121" x2="46226" y2="57121"/>
                        <a14:foregroundMark x1="54560" y1="65606" x2="54560" y2="65606"/>
                        <a14:foregroundMark x1="52201" y1="57121" x2="52201" y2="57121"/>
                        <a14:foregroundMark x1="60849" y1="58636" x2="60849" y2="58636"/>
                        <a14:foregroundMark x1="80503" y1="55606" x2="80503" y2="55606"/>
                        <a14:foregroundMark x1="91195" y1="81970" x2="91195" y2="81970"/>
                        <a14:foregroundMark x1="25314" y1="91364" x2="25314" y2="91364"/>
                        <a14:foregroundMark x1="44182" y1="9394" x2="44182" y2="9394"/>
                        <a14:foregroundMark x1="39780" y1="6515" x2="50314" y2="6515"/>
                        <a14:backgroundMark x1="16667" y1="94848" x2="16667" y2="94848"/>
                        <a14:backgroundMark x1="16981" y1="95303" x2="16981" y2="95303"/>
                        <a14:backgroundMark x1="16509" y1="95909" x2="16509" y2="95909"/>
                        <a14:backgroundMark x1="16195" y1="94697" x2="16981" y2="96212"/>
                        <a14:backgroundMark x1="90566" y1="69545" x2="91509" y2="730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9104" y="0"/>
            <a:ext cx="1297457" cy="134641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owerpointVorlage_SES_neu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Affichage à l'écran (16:9)</PresentationFormat>
  <Paragraphs>114</Paragraphs>
  <Slides>23</Slides>
  <Notes>23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Akkurat Std</vt:lpstr>
      <vt:lpstr>Arial</vt:lpstr>
      <vt:lpstr>Calibri</vt:lpstr>
      <vt:lpstr>Wingdings</vt:lpstr>
      <vt:lpstr>PowerpointVorlage_SES_neu</vt:lpstr>
      <vt:lpstr>think-cell Folie</vt:lpstr>
      <vt:lpstr>LOI SUR L‘ÉLECTRICITÉ Contexte, contenu &amp; arguments</vt:lpstr>
      <vt:lpstr>CONTEXTE</vt:lpstr>
      <vt:lpstr>LA SUISSE A VOTÉ POUR LA TRANSITION ÉNERGÉTIQUE</vt:lpstr>
      <vt:lpstr>LA SUISSE DOIT RÉUSSI LA TRANSITION ÉNERGÉTIQUE</vt:lpstr>
      <vt:lpstr>LE RYTHME ACTUEL NE SUFFIT PAS</vt:lpstr>
      <vt:lpstr>NOUS AVONS BESOIN D‘OBJECTIFS AMBITIEUX</vt:lpstr>
      <vt:lpstr>NOUS AVONS BESOIN D‘OBJECTIFS AMBITIEUX</vt:lpstr>
      <vt:lpstr>LES ALTERNATIVES DANS L‘URGENCE NE CONVAINQUENT PAS </vt:lpstr>
      <vt:lpstr>LA SOLUTION : LA LOI SUR L‘ÉLECTRICITÉ</vt:lpstr>
      <vt:lpstr>CETTE LOI MET LE CAP SUR LE FUTUR</vt:lpstr>
      <vt:lpstr>LA LOI EN DÉTAIL </vt:lpstr>
      <vt:lpstr>LA LOI SUR L‘ÉLECTRICITÉ</vt:lpstr>
      <vt:lpstr>UN PLAN AMBITIEUX MAIS FAISABLE</vt:lpstr>
      <vt:lpstr>SUR LES INFRASTRUCTURES EXISTANTES</vt:lpstr>
      <vt:lpstr>PESÉE D’INTÉRÊTS PRODUCTION / PROTECTION</vt:lpstr>
      <vt:lpstr>LA PROTECTION N‘EST PAS AFFAIBLIE</vt:lpstr>
      <vt:lpstr>L‘HYDROÉLECTRICITÉ EN HIVER</vt:lpstr>
      <vt:lpstr>MESURES CONTRE LE GASPILLAGE D‘ÉNERGIE</vt:lpstr>
      <vt:lpstr>ET CECI COÛTE COMBIEN ?</vt:lpstr>
      <vt:lpstr>LA LOI SUR L‘ÉLECTRICITÉ CONTRIBUE A</vt:lpstr>
      <vt:lpstr>ELLES S‘ENGAGENT POUR LE OUI</vt:lpstr>
      <vt:lpstr>Présentation PowerPoint</vt:lpstr>
      <vt:lpstr> MERCI POUR VOTRE ATTENTION  https://www.loi-electricite.ch/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STROMGESETZ Warum wir JA sagen</dc:title>
  <dc:creator>Léonore Hälg</dc:creator>
  <cp:lastModifiedBy>Pasquier-Eichenberger Isabelle PARL</cp:lastModifiedBy>
  <cp:revision>70</cp:revision>
  <dcterms:created xsi:type="dcterms:W3CDTF">2024-03-15T13:53:25Z</dcterms:created>
  <dcterms:modified xsi:type="dcterms:W3CDTF">2024-04-30T13:13:56Z</dcterms:modified>
</cp:coreProperties>
</file>